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4"/>
  </p:notesMasterIdLst>
  <p:handoutMasterIdLst>
    <p:handoutMasterId r:id="rId15"/>
  </p:handoutMasterIdLst>
  <p:sldIdLst>
    <p:sldId id="435" r:id="rId5"/>
    <p:sldId id="467" r:id="rId6"/>
    <p:sldId id="470" r:id="rId7"/>
    <p:sldId id="468" r:id="rId8"/>
    <p:sldId id="473" r:id="rId9"/>
    <p:sldId id="474" r:id="rId10"/>
    <p:sldId id="475" r:id="rId11"/>
    <p:sldId id="476" r:id="rId12"/>
    <p:sldId id="477" r:id="rId13"/>
  </p:sldIdLst>
  <p:sldSz cx="24382413" cy="13716000"/>
  <p:notesSz cx="6858000" cy="9144000"/>
  <p:embeddedFontLst>
    <p:embeddedFont>
      <p:font typeface="Bitter" pitchFamily="2" charset="77"/>
      <p:regular r:id="rId16"/>
      <p:bold r:id="rId17"/>
      <p:italic r:id="rId18"/>
      <p:boldItalic r:id="rId19"/>
    </p:embeddedFont>
    <p:embeddedFont>
      <p:font typeface="Bitter Medium" pitchFamily="2" charset="77"/>
      <p:regular r:id="rId20"/>
      <p:italic r:id="rId21"/>
    </p:embeddedFont>
    <p:embeddedFont>
      <p:font typeface="Bitter SemiBold" pitchFamily="2" charset="77"/>
      <p:regular r:id="rId22"/>
      <p:bold r:id="rId23"/>
      <p:italic r:id="rId24"/>
      <p:boldItalic r:id="rId25"/>
    </p:embeddedFont>
    <p:embeddedFont>
      <p:font typeface="Rubik" pitchFamily="2" charset="-79"/>
      <p:regular r:id="rId26"/>
      <p:bold r:id="rId27"/>
      <p:italic r:id="rId28"/>
      <p:boldItalic r:id="rId29"/>
    </p:embeddedFont>
    <p:embeddedFont>
      <p:font typeface="Rubik Medium" pitchFamily="2" charset="-79"/>
      <p:regular r:id="rId30"/>
      <p:italic r:id="rId31"/>
    </p:embeddedFont>
    <p:embeddedFont>
      <p:font typeface="Rubik SemiBold" pitchFamily="2" charset="-79"/>
      <p:regular r:id="rId32"/>
      <p:bold r:id="rId33"/>
      <p:italic r:id="rId34"/>
      <p:boldItalic r:id="rId35"/>
    </p:embeddedFont>
  </p:embeddedFontLst>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45" autoAdjust="0"/>
    <p:restoredTop sz="96327" autoAdjust="0"/>
  </p:normalViewPr>
  <p:slideViewPr>
    <p:cSldViewPr snapToGrid="0">
      <p:cViewPr>
        <p:scale>
          <a:sx n="40" d="100"/>
          <a:sy n="40" d="100"/>
        </p:scale>
        <p:origin x="2104" y="4144"/>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10/09/2025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10/09/2025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25230-FA67-39ED-BF3D-0B7211A560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A0100-084D-D6B3-5E41-6E44F1E6D7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D221DF-193C-7F71-096F-ADEE330118E2}"/>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7F83FE4E-71AD-2F94-DD77-B7AD452BFF1E}"/>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107326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7F468-0CB0-03A0-E107-4F7FC226D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84A1E7-2BD6-6A1A-7DF1-DCD6D5A89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B2A7F-1C0C-BC18-EE59-12185718C92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9550B0D-02C7-72E6-7A6C-8C7E441041B3}"/>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3991934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9</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10/09/2025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10/09/2025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10/09/2025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10/09/2025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10/09/2025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10/09/2025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9/10/25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9/10/25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9/10/25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9/10/25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9/10/25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9/10/25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9/10/25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9/10/25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9/10/25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9/10/25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10/09/2025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10/09/2025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sa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gbif.org/sa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dwg.org/standards/dwc/"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5" Type="http://schemas.openxmlformats.org/officeDocument/2006/relationships/hyperlink" Target="https://www.gbif.org/sam" TargetMode="External"/><Relationship Id="rId4" Type="http://schemas.openxmlformats.org/officeDocument/2006/relationships/hyperlink" Target="https://eco.tdwg.org/list/"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www.gbif.org/data-use/6E1Ca13FCExqr1WNCxbAq4" TargetMode="External"/><Relationship Id="rId7" Type="http://schemas.openxmlformats.org/officeDocument/2006/relationships/hyperlink" Target="https://www.gbif.org/business"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www.gbif.org/data-use/79jBroDehail1LzFd2gjjq" TargetMode="External"/><Relationship Id="rId11" Type="http://schemas.openxmlformats.org/officeDocument/2006/relationships/image" Target="../media/image15.jpeg"/><Relationship Id="rId5" Type="http://schemas.openxmlformats.org/officeDocument/2006/relationships/hyperlink" Target="https://www.gbif.org/data-use/83208" TargetMode="External"/><Relationship Id="rId10" Type="http://schemas.openxmlformats.org/officeDocument/2006/relationships/image" Target="../media/image14.jpeg"/><Relationship Id="rId4" Type="http://schemas.openxmlformats.org/officeDocument/2006/relationships/hyperlink" Target="https://www.gbif.org/data-use/7uonVcqVYQIGr4z3laN9HB" TargetMode="External"/><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www.gbif.org/sam" TargetMode="External"/><Relationship Id="rId5" Type="http://schemas.openxmlformats.org/officeDocument/2006/relationships/hyperlink" Target="https://doi.org/10.35035/doc-7t3p-ve38" TargetMode="External"/><Relationship Id="rId4" Type="http://schemas.openxmlformats.org/officeDocument/2006/relationships/hyperlink" Target="https://doi.org/10.35035/doc-ynvs-eh84"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s://www.gbif.org/dataset/1e266c3d-92ef-4d5a-8e4a-c04742c772c3" TargetMode="External"/><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set/4a00502d-6342-4294-aad1-9727e5c24041" TargetMode="External"/><Relationship Id="rId11" Type="http://schemas.openxmlformats.org/officeDocument/2006/relationships/hyperlink" Target="https://www.gbif.org/sam" TargetMode="External"/><Relationship Id="rId5" Type="http://schemas.openxmlformats.org/officeDocument/2006/relationships/hyperlink" Target="https://www.gbif.org/dataset/a2d59875-d379-4753-b4f7-3c19002080a9" TargetMode="External"/><Relationship Id="rId10" Type="http://schemas.openxmlformats.org/officeDocument/2006/relationships/image" Target="../media/image21.jpeg"/><Relationship Id="rId4" Type="http://schemas.openxmlformats.org/officeDocument/2006/relationships/hyperlink" Target="https://www.gbif.org/dataset/5a12d9c3-9465-4107-bb39-2cb451e6cef6" TargetMode="External"/><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hyperlink" Target="https://www.gbif.org/publisher/e2e717bf-551a-4917-bdc9-4fa0f342c530"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hyperlink" Target="https://www.gbif.org/sam" TargetMode="Externa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hyperlink" Target="https://www.gbif.org/sam" TargetMode="External"/><Relationship Id="rId3" Type="http://schemas.openxmlformats.org/officeDocument/2006/relationships/hyperlink" Target="https://www.gbif.org/pending" TargetMode="External"/><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www.gbif.org/sam"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40019"/>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GB" sz="9600" b="1" dirty="0">
                <a:solidFill>
                  <a:schemeClr val="tx1">
                    <a:lumMod val="75000"/>
                    <a:lumOff val="25000"/>
                  </a:schemeClr>
                </a:solidFill>
                <a:latin typeface="Bitter" pitchFamily="2" charset="77"/>
              </a:rPr>
              <a:t>Biological surveys and monitoring</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5" name="Picture 4" descr="A bird on a plate&#10;&#10;AI-generated content may be incorrect.">
            <a:extLst>
              <a:ext uri="{FF2B5EF4-FFF2-40B4-BE49-F238E27FC236}">
                <a16:creationId xmlns:a16="http://schemas.microsoft.com/office/drawing/2014/main" id="{F60ED798-BB8F-B980-82C5-B89D848FD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6311" y="2758855"/>
            <a:ext cx="8836314" cy="8836314"/>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b="0" dirty="0"/>
              <a:t>Biological surveys and monitoring</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normAutofit/>
          </a:bodyPr>
          <a:lstStyle/>
          <a:p>
            <a:r>
              <a:rPr lang="en-GB" i="1" dirty="0">
                <a:latin typeface="Bitter Medium" pitchFamily="2" charset="77"/>
              </a:rPr>
              <a:t>By integrating and standardizing systematically collected data about the presence, absence and abundance of species over time, GBIF provides an essential reusable resource for understanding and evaluating changes to life on Earth</a:t>
            </a:r>
            <a:endParaRPr lang="en-DK" i="1" dirty="0">
              <a:latin typeface="Bitter Medium" pitchFamily="2" charset="77"/>
            </a:endParaRPr>
          </a:p>
        </p:txBody>
      </p:sp>
      <p:pic>
        <p:nvPicPr>
          <p:cNvPr id="6" name="Picture 5" descr="A graphic design of a bird and plants&#10;&#10;AI-generated content may be incorrect.">
            <a:extLst>
              <a:ext uri="{FF2B5EF4-FFF2-40B4-BE49-F238E27FC236}">
                <a16:creationId xmlns:a16="http://schemas.microsoft.com/office/drawing/2014/main" id="{C6FEDE56-83B1-DAFD-646A-AFA14377B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2327" y="2080780"/>
            <a:ext cx="10196945" cy="10196945"/>
          </a:xfrm>
          <a:prstGeom prst="rect">
            <a:avLst/>
          </a:prstGeom>
        </p:spPr>
      </p:pic>
      <p:sp>
        <p:nvSpPr>
          <p:cNvPr id="7" name="Text Placeholder 3">
            <a:extLst>
              <a:ext uri="{FF2B5EF4-FFF2-40B4-BE49-F238E27FC236}">
                <a16:creationId xmlns:a16="http://schemas.microsoft.com/office/drawing/2014/main" id="{C463A079-64ED-641C-9F31-E33C5279328B}"/>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4"/>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GB" b="0" dirty="0"/>
              <a:t>Biological surveys and monitoring</a:t>
            </a:r>
            <a:endParaRPr lang="en-DK" dirty="0"/>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chor="ctr">
            <a:normAutofit fontScale="77500" lnSpcReduction="20000"/>
          </a:bodyPr>
          <a:lstStyle/>
          <a:p>
            <a:r>
              <a:rPr lang="en-GB" dirty="0"/>
              <a:t>Our planet's biodiversity faces unprecedented pressures, making biological surveys and monitoring efforts more essential than ever. Whether driven by scientific inquiry, conservation needs, national and corporate reporting, or natural curiosity, the systematic collection data about the presence, absence and abundance of species over time is indispensable for assessing biodiversity patterns and processes, informing science, policy and action, and understanding how organisms, assemblages and ecosystems respond to change.</a:t>
            </a:r>
          </a:p>
          <a:p>
            <a:r>
              <a:rPr lang="en-GB" dirty="0"/>
              <a:t>In response to growing global demand, the GBIF network and its robust infrastructure enable researchers and institutions to share and and discover high-quality standardized ecological data that is free, open and </a:t>
            </a:r>
            <a:r>
              <a:rPr lang="en-GB" dirty="0">
                <a:hlinkClick r:id="rId2"/>
              </a:rPr>
              <a:t>FAIR</a:t>
            </a:r>
            <a:r>
              <a:rPr lang="en-GB" dirty="0"/>
              <a:t>. The widely adopted </a:t>
            </a:r>
            <a:r>
              <a:rPr lang="en-GB" dirty="0">
                <a:hlinkClick r:id="rId3"/>
              </a:rPr>
              <a:t>Darwin Core standard</a:t>
            </a:r>
            <a:r>
              <a:rPr lang="en-GB" dirty="0"/>
              <a:t> and its extensions—most notably the </a:t>
            </a:r>
            <a:r>
              <a:rPr lang="en-GB" dirty="0">
                <a:hlinkClick r:id="rId4"/>
              </a:rPr>
              <a:t>Humboldt extension for ecological inventories</a:t>
            </a:r>
            <a:r>
              <a:rPr lang="en-GB" dirty="0"/>
              <a:t>—ensures that users have access to essential data on survey design, sampling effort, scope, and methods, enabling them to assess </a:t>
            </a:r>
            <a:r>
              <a:rPr lang="en-GB" dirty="0" err="1"/>
              <a:t>datasets'</a:t>
            </a:r>
            <a:r>
              <a:rPr lang="en-GB" dirty="0"/>
              <a:t> relevance and reliability and base their analyses on a more complete view of global biodiversity.</a:t>
            </a:r>
          </a:p>
        </p:txBody>
      </p:sp>
      <p:sp>
        <p:nvSpPr>
          <p:cNvPr id="3" name="Text Placeholder 3">
            <a:extLst>
              <a:ext uri="{FF2B5EF4-FFF2-40B4-BE49-F238E27FC236}">
                <a16:creationId xmlns:a16="http://schemas.microsoft.com/office/drawing/2014/main" id="{D1C6DFB6-6103-6205-4970-351C69606D29}"/>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5"/>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data uses about survey and monitoring data</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dirty="0">
                <a:hlinkClick r:id="rId3"/>
              </a:rPr>
              <a:t>Risks and rewards: using citizen science for threatened species monitoring</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lnSpcReduction="10000"/>
          </a:bodyPr>
          <a:lstStyle/>
          <a:p>
            <a:r>
              <a:rPr lang="en-GB" dirty="0">
                <a:hlinkClick r:id="rId4"/>
              </a:rPr>
              <a:t>Camera trapping using machine learning: cheap wildlife monitoring for all</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dirty="0">
                <a:hlinkClick r:id="rId5"/>
              </a:rPr>
              <a:t>Citizen science and global biodiversity monitoring</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dirty="0">
                <a:hlinkClick r:id="rId6"/>
              </a:rPr>
              <a:t>Assessing impact of stressors on global penguin hotspots</a:t>
            </a:r>
            <a:endParaRPr lang="en-GB" dirty="0"/>
          </a:p>
        </p:txBody>
      </p:sp>
      <p:sp>
        <p:nvSpPr>
          <p:cNvPr id="22" name="Text Placeholder 3">
            <a:extLst>
              <a:ext uri="{FF2B5EF4-FFF2-40B4-BE49-F238E27FC236}">
                <a16:creationId xmlns:a16="http://schemas.microsoft.com/office/drawing/2014/main" id="{4D3929F4-2FF1-444C-A003-713518B8A268}"/>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extLst>
                    <a:ext uri="{A12FA001-AC4F-418D-AE19-62706E023703}">
                      <ahyp:hlinkClr xmlns:ahyp="http://schemas.microsoft.com/office/drawing/2018/hyperlinkcolor" val="tx"/>
                    </a:ext>
                  </a:extLst>
                </a:hlinkClick>
              </a:rPr>
              <a:t>gbif.org/business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7" name="Picture Placeholder 6">
            <a:extLst>
              <a:ext uri="{FF2B5EF4-FFF2-40B4-BE49-F238E27FC236}">
                <a16:creationId xmlns:a16="http://schemas.microsoft.com/office/drawing/2014/main" id="{45111AFE-0DF5-DA29-0E97-CAC099900209}"/>
              </a:ext>
            </a:extLst>
          </p:cNvPr>
          <p:cNvPicPr>
            <a:picLocks noGrp="1" noChangeAspect="1"/>
          </p:cNvPicPr>
          <p:nvPr>
            <p:ph type="pic" sz="quarter" idx="13"/>
          </p:nvPr>
        </p:nvPicPr>
        <p:blipFill>
          <a:blip r:embed="rId8"/>
          <a:srcRect l="43420" r="3800"/>
          <a:stretch>
            <a:fillRect/>
          </a:stretch>
        </p:blipFill>
        <p:spPr>
          <a:xfrm>
            <a:off x="1066700" y="3263899"/>
            <a:ext cx="5004000" cy="3420000"/>
          </a:xfrm>
          <a:prstGeom prst="rect">
            <a:avLst/>
          </a:prstGeom>
        </p:spPr>
      </p:pic>
      <p:pic>
        <p:nvPicPr>
          <p:cNvPr id="11" name="Picture Placeholder 10">
            <a:extLst>
              <a:ext uri="{FF2B5EF4-FFF2-40B4-BE49-F238E27FC236}">
                <a16:creationId xmlns:a16="http://schemas.microsoft.com/office/drawing/2014/main" id="{D4A5C7B9-3D60-408A-0922-60BF2B7467F0}"/>
              </a:ext>
            </a:extLst>
          </p:cNvPr>
          <p:cNvPicPr>
            <a:picLocks noGrp="1" noChangeAspect="1"/>
          </p:cNvPicPr>
          <p:nvPr>
            <p:ph type="pic" sz="quarter" idx="18"/>
          </p:nvPr>
        </p:nvPicPr>
        <p:blipFill>
          <a:blip r:embed="rId9"/>
          <a:srcRect l="23622" r="23622"/>
          <a:stretch>
            <a:fillRect/>
          </a:stretch>
        </p:blipFill>
        <p:spPr>
          <a:prstGeom prst="rect">
            <a:avLst/>
          </a:prstGeom>
        </p:spPr>
      </p:pic>
      <p:pic>
        <p:nvPicPr>
          <p:cNvPr id="27" name="Picture Placeholder 26">
            <a:extLst>
              <a:ext uri="{FF2B5EF4-FFF2-40B4-BE49-F238E27FC236}">
                <a16:creationId xmlns:a16="http://schemas.microsoft.com/office/drawing/2014/main" id="{98CBA2B0-FDB4-725A-669A-17340E0BAFD5}"/>
              </a:ext>
            </a:extLst>
          </p:cNvPr>
          <p:cNvPicPr>
            <a:picLocks noGrp="1" noChangeAspect="1"/>
          </p:cNvPicPr>
          <p:nvPr>
            <p:ph type="pic" sz="quarter" idx="22"/>
          </p:nvPr>
        </p:nvPicPr>
        <p:blipFill>
          <a:blip r:embed="rId10"/>
          <a:srcRect l="23610" r="23610"/>
          <a:stretch>
            <a:fillRect/>
          </a:stretch>
        </p:blipFill>
        <p:spPr/>
      </p:pic>
      <p:pic>
        <p:nvPicPr>
          <p:cNvPr id="26" name="Picture Placeholder 25">
            <a:extLst>
              <a:ext uri="{FF2B5EF4-FFF2-40B4-BE49-F238E27FC236}">
                <a16:creationId xmlns:a16="http://schemas.microsoft.com/office/drawing/2014/main" id="{7A8005C7-C909-AAD2-8193-4F833D010C55}"/>
              </a:ext>
            </a:extLst>
          </p:cNvPr>
          <p:cNvPicPr>
            <a:picLocks noGrp="1" noChangeAspect="1"/>
          </p:cNvPicPr>
          <p:nvPr>
            <p:ph type="pic" sz="quarter" idx="20"/>
          </p:nvPr>
        </p:nvPicPr>
        <p:blipFill>
          <a:blip r:embed="rId11"/>
          <a:srcRect l="23610" r="23610"/>
          <a:stretch>
            <a:fillRect/>
          </a:stretch>
        </p:blipFill>
        <p:spPr>
          <a:prstGeom prst="rect">
            <a:avLst/>
          </a:prstGeom>
        </p:spPr>
      </p:pic>
    </p:spTree>
    <p:extLst>
      <p:ext uri="{BB962C8B-B14F-4D97-AF65-F5344CB8AC3E}">
        <p14:creationId xmlns:p14="http://schemas.microsoft.com/office/powerpoint/2010/main" val="238399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F99FA6F-D7E4-CA5E-ACF6-C43832555E9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985" r="24985"/>
          <a:stretch/>
        </p:blipFill>
        <p:spPr>
          <a:xfrm>
            <a:off x="2109788" y="3257550"/>
            <a:ext cx="8640762" cy="6229350"/>
          </a:xfrm>
        </p:spPr>
      </p:pic>
      <p:sp>
        <p:nvSpPr>
          <p:cNvPr id="12" name="Title 11">
            <a:extLst>
              <a:ext uri="{FF2B5EF4-FFF2-40B4-BE49-F238E27FC236}">
                <a16:creationId xmlns:a16="http://schemas.microsoft.com/office/drawing/2014/main" id="{9F164DF6-B2ED-F912-3494-E91DEC084A31}"/>
              </a:ext>
            </a:extLst>
          </p:cNvPr>
          <p:cNvSpPr>
            <a:spLocks noGrp="1"/>
          </p:cNvSpPr>
          <p:nvPr>
            <p:ph type="title"/>
          </p:nvPr>
        </p:nvSpPr>
        <p:spPr/>
        <p:txBody>
          <a:bodyPr>
            <a:normAutofit/>
          </a:bodyPr>
          <a:lstStyle/>
          <a:p>
            <a:r>
              <a:rPr lang="en-GB" b="0" dirty="0"/>
              <a:t>Guides</a:t>
            </a:r>
          </a:p>
        </p:txBody>
      </p:sp>
      <p:sp>
        <p:nvSpPr>
          <p:cNvPr id="15" name="Picture Placeholder 12">
            <a:extLst>
              <a:ext uri="{FF2B5EF4-FFF2-40B4-BE49-F238E27FC236}">
                <a16:creationId xmlns:a16="http://schemas.microsoft.com/office/drawing/2014/main" id="{BAABAC26-779C-1E1A-AF35-6ADFB0342D20}"/>
              </a:ext>
            </a:extLst>
          </p:cNvPr>
          <p:cNvSpPr txBox="1">
            <a:spLocks/>
          </p:cNvSpPr>
          <p:nvPr/>
        </p:nvSpPr>
        <p:spPr>
          <a:xfrm>
            <a:off x="13631366" y="3257551"/>
            <a:ext cx="8640762" cy="6229350"/>
          </a:xfrm>
          <a:prstGeom prst="rect">
            <a:avLst/>
          </a:prstGeom>
        </p:spPr>
        <p:txBody>
          <a:bodyPr vert="horz" lIns="90000" tIns="90000" rIns="91440" bIns="90000" rtlCol="0">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DK"/>
          </a:p>
        </p:txBody>
      </p:sp>
      <p:pic>
        <p:nvPicPr>
          <p:cNvPr id="18" name="Picture Placeholder 16">
            <a:extLst>
              <a:ext uri="{FF2B5EF4-FFF2-40B4-BE49-F238E27FC236}">
                <a16:creationId xmlns:a16="http://schemas.microsoft.com/office/drawing/2014/main" id="{F129BF1C-8162-FED9-7D40-38049D117744}"/>
              </a:ext>
            </a:extLst>
          </p:cNvPr>
          <p:cNvPicPr>
            <a:picLocks noChangeAspect="1"/>
          </p:cNvPicPr>
          <p:nvPr/>
        </p:nvPicPr>
        <p:blipFill>
          <a:blip r:embed="rId3">
            <a:extLst>
              <a:ext uri="{28A0092B-C50C-407E-A947-70E740481C1C}">
                <a14:useLocalDpi xmlns:a14="http://schemas.microsoft.com/office/drawing/2010/main" val="0"/>
              </a:ext>
            </a:extLst>
          </a:blip>
          <a:srcRect l="24476" r="24476"/>
          <a:stretch/>
        </p:blipFill>
        <p:spPr>
          <a:xfrm>
            <a:off x="13631366" y="3257550"/>
            <a:ext cx="8640762" cy="6229350"/>
          </a:xfrm>
          <a:prstGeom prst="rect">
            <a:avLst/>
          </a:prstGeom>
        </p:spPr>
      </p:pic>
      <p:sp>
        <p:nvSpPr>
          <p:cNvPr id="19" name="Text Placeholder 15">
            <a:extLst>
              <a:ext uri="{FF2B5EF4-FFF2-40B4-BE49-F238E27FC236}">
                <a16:creationId xmlns:a16="http://schemas.microsoft.com/office/drawing/2014/main" id="{85E68373-CA3D-8E13-AF6E-F5CCD2DF2E14}"/>
              </a:ext>
            </a:extLst>
          </p:cNvPr>
          <p:cNvSpPr txBox="1">
            <a:spLocks/>
          </p:cNvSpPr>
          <p:nvPr/>
        </p:nvSpPr>
        <p:spPr>
          <a:xfrm>
            <a:off x="2109788" y="9486900"/>
            <a:ext cx="8640762" cy="2068513"/>
          </a:xfrm>
          <a:prstGeom prst="rect">
            <a:avLst/>
          </a:prstGeom>
        </p:spPr>
        <p:txBody>
          <a:bodyPr anchor="ctr">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GB" dirty="0">
                <a:hlinkClick r:id="rId4"/>
              </a:rPr>
              <a:t>Guide for publishing biological survey data to GBIF</a:t>
            </a:r>
            <a:endParaRPr lang="en-GB" dirty="0"/>
          </a:p>
        </p:txBody>
      </p:sp>
      <p:sp>
        <p:nvSpPr>
          <p:cNvPr id="20" name="Text Placeholder 15">
            <a:extLst>
              <a:ext uri="{FF2B5EF4-FFF2-40B4-BE49-F238E27FC236}">
                <a16:creationId xmlns:a16="http://schemas.microsoft.com/office/drawing/2014/main" id="{B4A16228-25C8-91BE-8CFB-D1A57C0D95F3}"/>
              </a:ext>
            </a:extLst>
          </p:cNvPr>
          <p:cNvSpPr txBox="1">
            <a:spLocks/>
          </p:cNvSpPr>
          <p:nvPr/>
        </p:nvSpPr>
        <p:spPr>
          <a:xfrm>
            <a:off x="13631366" y="9486900"/>
            <a:ext cx="8640762" cy="2068513"/>
          </a:xfrm>
          <a:prstGeom prst="rect">
            <a:avLst/>
          </a:prstGeom>
        </p:spPr>
        <p:txBody>
          <a:bodyPr anchor="ctr">
            <a:norm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GB" dirty="0">
                <a:hlinkClick r:id="rId5"/>
              </a:rPr>
              <a:t>Survey and Monitoring Data Quick-Start Guide</a:t>
            </a:r>
            <a:endParaRPr lang="en-GB" dirty="0"/>
          </a:p>
        </p:txBody>
      </p:sp>
      <p:sp>
        <p:nvSpPr>
          <p:cNvPr id="6" name="Text Placeholder 3">
            <a:extLst>
              <a:ext uri="{FF2B5EF4-FFF2-40B4-BE49-F238E27FC236}">
                <a16:creationId xmlns:a16="http://schemas.microsoft.com/office/drawing/2014/main" id="{8A72A6D2-385A-6D03-0B31-022D27B1A332}"/>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6"/>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78271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A14F1F4C-16AE-B887-A4AC-CCCADD9780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5599A0-2510-5331-E3C8-A9F7A2C041A3}"/>
              </a:ext>
            </a:extLst>
          </p:cNvPr>
          <p:cNvSpPr>
            <a:spLocks noGrp="1"/>
          </p:cNvSpPr>
          <p:nvPr>
            <p:ph type="title"/>
          </p:nvPr>
        </p:nvSpPr>
        <p:spPr/>
        <p:txBody>
          <a:bodyPr>
            <a:normAutofit/>
          </a:bodyPr>
          <a:lstStyle/>
          <a:p>
            <a:r>
              <a:rPr lang="en-GB" b="0" dirty="0"/>
              <a:t>Featured datasets about survey and monitoring data</a:t>
            </a:r>
          </a:p>
        </p:txBody>
      </p:sp>
      <p:sp>
        <p:nvSpPr>
          <p:cNvPr id="16" name="Text Placeholder 15">
            <a:extLst>
              <a:ext uri="{FF2B5EF4-FFF2-40B4-BE49-F238E27FC236}">
                <a16:creationId xmlns:a16="http://schemas.microsoft.com/office/drawing/2014/main" id="{D05CA70E-DBFE-36B9-CD77-9EAE1703CD96}"/>
              </a:ext>
            </a:extLst>
          </p:cNvPr>
          <p:cNvSpPr>
            <a:spLocks noGrp="1"/>
          </p:cNvSpPr>
          <p:nvPr>
            <p:ph type="body" sz="quarter" idx="28"/>
          </p:nvPr>
        </p:nvSpPr>
        <p:spPr/>
        <p:txBody>
          <a:bodyPr>
            <a:normAutofit/>
          </a:bodyPr>
          <a:lstStyle/>
          <a:p>
            <a:r>
              <a:rPr lang="en-GB" dirty="0">
                <a:hlinkClick r:id="rId3"/>
              </a:rPr>
              <a:t>UK Butterfly Monitoring Scheme (UKBMS)</a:t>
            </a:r>
            <a:endParaRPr lang="en-GB" dirty="0"/>
          </a:p>
        </p:txBody>
      </p:sp>
      <p:sp>
        <p:nvSpPr>
          <p:cNvPr id="17" name="Text Placeholder 16">
            <a:extLst>
              <a:ext uri="{FF2B5EF4-FFF2-40B4-BE49-F238E27FC236}">
                <a16:creationId xmlns:a16="http://schemas.microsoft.com/office/drawing/2014/main" id="{0BBE5D67-1A35-D641-6942-CEA7BFBD490B}"/>
              </a:ext>
            </a:extLst>
          </p:cNvPr>
          <p:cNvSpPr>
            <a:spLocks noGrp="1"/>
          </p:cNvSpPr>
          <p:nvPr>
            <p:ph type="body" sz="quarter" idx="29"/>
          </p:nvPr>
        </p:nvSpPr>
        <p:spPr/>
        <p:txBody>
          <a:bodyPr>
            <a:normAutofit/>
          </a:bodyPr>
          <a:lstStyle/>
          <a:p>
            <a:r>
              <a:rPr lang="en-GB" dirty="0">
                <a:hlinkClick r:id="rId4"/>
              </a:rPr>
              <a:t>Circumpolar Seabird Monitoring Plan</a:t>
            </a:r>
            <a:endParaRPr lang="en-GB" dirty="0"/>
          </a:p>
        </p:txBody>
      </p:sp>
      <p:sp>
        <p:nvSpPr>
          <p:cNvPr id="18" name="Text Placeholder 17">
            <a:extLst>
              <a:ext uri="{FF2B5EF4-FFF2-40B4-BE49-F238E27FC236}">
                <a16:creationId xmlns:a16="http://schemas.microsoft.com/office/drawing/2014/main" id="{F46B4727-C566-827E-4049-44717626EB21}"/>
              </a:ext>
            </a:extLst>
          </p:cNvPr>
          <p:cNvSpPr>
            <a:spLocks noGrp="1"/>
          </p:cNvSpPr>
          <p:nvPr>
            <p:ph type="body" sz="quarter" idx="30"/>
          </p:nvPr>
        </p:nvSpPr>
        <p:spPr/>
        <p:txBody>
          <a:bodyPr>
            <a:normAutofit fontScale="92500" lnSpcReduction="20000"/>
          </a:bodyPr>
          <a:lstStyle/>
          <a:p>
            <a:r>
              <a:rPr lang="en-GB" dirty="0">
                <a:hlinkClick r:id="rId5"/>
              </a:rPr>
              <a:t>SHARK - Regional marine environmental monitoring and monitoring projects of Epibenthos in Sweden since 1994</a:t>
            </a:r>
            <a:endParaRPr lang="en-GB" dirty="0"/>
          </a:p>
        </p:txBody>
      </p:sp>
      <p:sp>
        <p:nvSpPr>
          <p:cNvPr id="19" name="Text Placeholder 18">
            <a:extLst>
              <a:ext uri="{FF2B5EF4-FFF2-40B4-BE49-F238E27FC236}">
                <a16:creationId xmlns:a16="http://schemas.microsoft.com/office/drawing/2014/main" id="{91708BD5-D6C6-8FAD-CD8D-D414B152E075}"/>
              </a:ext>
            </a:extLst>
          </p:cNvPr>
          <p:cNvSpPr>
            <a:spLocks noGrp="1"/>
          </p:cNvSpPr>
          <p:nvPr>
            <p:ph type="body" sz="quarter" idx="31"/>
          </p:nvPr>
        </p:nvSpPr>
        <p:spPr/>
        <p:txBody>
          <a:bodyPr>
            <a:noAutofit/>
          </a:bodyPr>
          <a:lstStyle/>
          <a:p>
            <a:r>
              <a:rPr lang="en-GB" dirty="0">
                <a:hlinkClick r:id="rId6"/>
              </a:rPr>
              <a:t>Norwegian breeding bird monitoring scheme</a:t>
            </a:r>
            <a:endParaRPr lang="en-GB" dirty="0"/>
          </a:p>
        </p:txBody>
      </p:sp>
      <p:pic>
        <p:nvPicPr>
          <p:cNvPr id="11" name="Picture Placeholder 10">
            <a:extLst>
              <a:ext uri="{FF2B5EF4-FFF2-40B4-BE49-F238E27FC236}">
                <a16:creationId xmlns:a16="http://schemas.microsoft.com/office/drawing/2014/main" id="{66487337-500A-7860-3434-B964FAE9B77A}"/>
              </a:ext>
            </a:extLst>
          </p:cNvPr>
          <p:cNvPicPr>
            <a:picLocks noGrp="1" noChangeAspect="1"/>
          </p:cNvPicPr>
          <p:nvPr>
            <p:ph type="pic" sz="quarter" idx="13"/>
          </p:nvPr>
        </p:nvPicPr>
        <p:blipFill>
          <a:blip r:embed="rId7"/>
          <a:srcRect t="7289" b="7289"/>
          <a:stretch>
            <a:fillRect/>
          </a:stretch>
        </p:blipFill>
        <p:spPr/>
      </p:pic>
      <p:pic>
        <p:nvPicPr>
          <p:cNvPr id="12" name="Picture Placeholder 11">
            <a:extLst>
              <a:ext uri="{FF2B5EF4-FFF2-40B4-BE49-F238E27FC236}">
                <a16:creationId xmlns:a16="http://schemas.microsoft.com/office/drawing/2014/main" id="{A36C2FFA-97EF-9523-CA56-D5C357C431F8}"/>
              </a:ext>
            </a:extLst>
          </p:cNvPr>
          <p:cNvPicPr>
            <a:picLocks noGrp="1" noChangeAspect="1"/>
          </p:cNvPicPr>
          <p:nvPr>
            <p:ph type="pic" sz="quarter" idx="18"/>
          </p:nvPr>
        </p:nvPicPr>
        <p:blipFill>
          <a:blip r:embed="rId8"/>
          <a:srcRect t="7269" b="7269"/>
          <a:stretch>
            <a:fillRect/>
          </a:stretch>
        </p:blipFill>
        <p:spPr/>
      </p:pic>
      <p:pic>
        <p:nvPicPr>
          <p:cNvPr id="13" name="Picture Placeholder 12">
            <a:extLst>
              <a:ext uri="{FF2B5EF4-FFF2-40B4-BE49-F238E27FC236}">
                <a16:creationId xmlns:a16="http://schemas.microsoft.com/office/drawing/2014/main" id="{78430228-5D96-38A5-F19F-923A5BDCA497}"/>
              </a:ext>
            </a:extLst>
          </p:cNvPr>
          <p:cNvPicPr>
            <a:picLocks noGrp="1" noChangeAspect="1"/>
          </p:cNvPicPr>
          <p:nvPr>
            <p:ph type="pic" sz="quarter" idx="20"/>
          </p:nvPr>
        </p:nvPicPr>
        <p:blipFill>
          <a:blip r:embed="rId9"/>
          <a:srcRect t="7289" b="7289"/>
          <a:stretch>
            <a:fillRect/>
          </a:stretch>
        </p:blipFill>
        <p:spPr/>
      </p:pic>
      <p:pic>
        <p:nvPicPr>
          <p:cNvPr id="23" name="Picture Placeholder 22">
            <a:extLst>
              <a:ext uri="{FF2B5EF4-FFF2-40B4-BE49-F238E27FC236}">
                <a16:creationId xmlns:a16="http://schemas.microsoft.com/office/drawing/2014/main" id="{EF64745D-89F3-F169-4B84-46F6FF4FE033}"/>
              </a:ext>
            </a:extLst>
          </p:cNvPr>
          <p:cNvPicPr>
            <a:picLocks noGrp="1" noChangeAspect="1"/>
          </p:cNvPicPr>
          <p:nvPr>
            <p:ph type="pic" sz="quarter" idx="22"/>
          </p:nvPr>
        </p:nvPicPr>
        <p:blipFill>
          <a:blip r:embed="rId10"/>
          <a:srcRect t="7289" b="7289"/>
          <a:stretch>
            <a:fillRect/>
          </a:stretch>
        </p:blipFill>
        <p:spPr/>
      </p:pic>
      <p:sp>
        <p:nvSpPr>
          <p:cNvPr id="24" name="Text Placeholder 3">
            <a:extLst>
              <a:ext uri="{FF2B5EF4-FFF2-40B4-BE49-F238E27FC236}">
                <a16:creationId xmlns:a16="http://schemas.microsoft.com/office/drawing/2014/main" id="{DA883E29-645B-1DC4-E4E8-14F0AF8F57B5}"/>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11"/>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217187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DEF9BFE-DA77-6311-75B9-CE9D897EB8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44831A-885E-0E21-EFE3-E2E79524C3E1}"/>
              </a:ext>
            </a:extLst>
          </p:cNvPr>
          <p:cNvSpPr>
            <a:spLocks noGrp="1"/>
          </p:cNvSpPr>
          <p:nvPr>
            <p:ph type="title"/>
          </p:nvPr>
        </p:nvSpPr>
        <p:spPr/>
        <p:txBody>
          <a:bodyPr>
            <a:normAutofit/>
          </a:bodyPr>
          <a:lstStyle/>
          <a:p>
            <a:r>
              <a:rPr lang="en-GB" b="0" dirty="0"/>
              <a:t>Featured publishers of survey and monitoring data</a:t>
            </a:r>
          </a:p>
        </p:txBody>
      </p:sp>
      <p:sp>
        <p:nvSpPr>
          <p:cNvPr id="16" name="Text Placeholder 15">
            <a:extLst>
              <a:ext uri="{FF2B5EF4-FFF2-40B4-BE49-F238E27FC236}">
                <a16:creationId xmlns:a16="http://schemas.microsoft.com/office/drawing/2014/main" id="{AA98943C-6000-66FF-3FAE-736C6895F7BE}"/>
              </a:ext>
            </a:extLst>
          </p:cNvPr>
          <p:cNvSpPr>
            <a:spLocks noGrp="1"/>
          </p:cNvSpPr>
          <p:nvPr>
            <p:ph type="body" sz="quarter" idx="28"/>
          </p:nvPr>
        </p:nvSpPr>
        <p:spPr/>
        <p:txBody>
          <a:bodyPr>
            <a:normAutofit/>
          </a:bodyPr>
          <a:lstStyle/>
          <a:p>
            <a:r>
              <a:rPr lang="en-GB" dirty="0"/>
              <a:t>Pending</a:t>
            </a:r>
          </a:p>
        </p:txBody>
      </p:sp>
      <p:sp>
        <p:nvSpPr>
          <p:cNvPr id="17" name="Text Placeholder 16">
            <a:extLst>
              <a:ext uri="{FF2B5EF4-FFF2-40B4-BE49-F238E27FC236}">
                <a16:creationId xmlns:a16="http://schemas.microsoft.com/office/drawing/2014/main" id="{A22652B6-BBDA-A4D1-3242-751971AD2734}"/>
              </a:ext>
            </a:extLst>
          </p:cNvPr>
          <p:cNvSpPr>
            <a:spLocks noGrp="1"/>
          </p:cNvSpPr>
          <p:nvPr>
            <p:ph type="body" sz="quarter" idx="29"/>
          </p:nvPr>
        </p:nvSpPr>
        <p:spPr/>
        <p:txBody>
          <a:bodyPr>
            <a:normAutofit/>
          </a:bodyPr>
          <a:lstStyle/>
          <a:p>
            <a:r>
              <a:rPr lang="en-GB" dirty="0">
                <a:hlinkClick r:id="rId3"/>
              </a:rPr>
              <a:t>Cornell Lab of Ornithology</a:t>
            </a:r>
            <a:endParaRPr lang="en-GB" dirty="0"/>
          </a:p>
        </p:txBody>
      </p:sp>
      <p:sp>
        <p:nvSpPr>
          <p:cNvPr id="18" name="Text Placeholder 17">
            <a:extLst>
              <a:ext uri="{FF2B5EF4-FFF2-40B4-BE49-F238E27FC236}">
                <a16:creationId xmlns:a16="http://schemas.microsoft.com/office/drawing/2014/main" id="{A2DA5E67-EBDF-4D11-652F-D9E7D30E9E95}"/>
              </a:ext>
            </a:extLst>
          </p:cNvPr>
          <p:cNvSpPr>
            <a:spLocks noGrp="1"/>
          </p:cNvSpPr>
          <p:nvPr>
            <p:ph type="body" sz="quarter" idx="30"/>
          </p:nvPr>
        </p:nvSpPr>
        <p:spPr/>
        <p:txBody>
          <a:bodyPr>
            <a:normAutofit/>
          </a:bodyPr>
          <a:lstStyle/>
          <a:p>
            <a:r>
              <a:rPr lang="en-GB" dirty="0"/>
              <a:t>Pending</a:t>
            </a:r>
          </a:p>
        </p:txBody>
      </p:sp>
      <p:sp>
        <p:nvSpPr>
          <p:cNvPr id="19" name="Text Placeholder 18">
            <a:extLst>
              <a:ext uri="{FF2B5EF4-FFF2-40B4-BE49-F238E27FC236}">
                <a16:creationId xmlns:a16="http://schemas.microsoft.com/office/drawing/2014/main" id="{F892319E-4B36-6502-EB3F-CE7B366C1FD9}"/>
              </a:ext>
            </a:extLst>
          </p:cNvPr>
          <p:cNvSpPr>
            <a:spLocks noGrp="1"/>
          </p:cNvSpPr>
          <p:nvPr>
            <p:ph type="body" sz="quarter" idx="31"/>
          </p:nvPr>
        </p:nvSpPr>
        <p:spPr/>
        <p:txBody>
          <a:bodyPr>
            <a:noAutofit/>
          </a:bodyPr>
          <a:lstStyle/>
          <a:p>
            <a:r>
              <a:rPr lang="en-GB" dirty="0" err="1"/>
              <a:t>Peding</a:t>
            </a:r>
            <a:endParaRPr lang="en-GB" dirty="0"/>
          </a:p>
        </p:txBody>
      </p:sp>
      <p:sp>
        <p:nvSpPr>
          <p:cNvPr id="4" name="Picture Placeholder 3">
            <a:extLst>
              <a:ext uri="{FF2B5EF4-FFF2-40B4-BE49-F238E27FC236}">
                <a16:creationId xmlns:a16="http://schemas.microsoft.com/office/drawing/2014/main" id="{D4508FDE-E3A3-F45C-A646-BA746ACE4A32}"/>
              </a:ext>
            </a:extLst>
          </p:cNvPr>
          <p:cNvSpPr>
            <a:spLocks noGrp="1"/>
          </p:cNvSpPr>
          <p:nvPr>
            <p:ph type="pic" sz="quarter" idx="18"/>
          </p:nvPr>
        </p:nvSpPr>
        <p:spPr/>
        <p:txBody>
          <a:bodyPr/>
          <a:lstStyle/>
          <a:p>
            <a:endParaRPr lang="en-DK"/>
          </a:p>
        </p:txBody>
      </p:sp>
      <p:sp>
        <p:nvSpPr>
          <p:cNvPr id="6" name="Picture Placeholder 5">
            <a:extLst>
              <a:ext uri="{FF2B5EF4-FFF2-40B4-BE49-F238E27FC236}">
                <a16:creationId xmlns:a16="http://schemas.microsoft.com/office/drawing/2014/main" id="{76F5100C-24D4-637A-3E69-C082680BD4F2}"/>
              </a:ext>
            </a:extLst>
          </p:cNvPr>
          <p:cNvSpPr>
            <a:spLocks noGrp="1"/>
          </p:cNvSpPr>
          <p:nvPr>
            <p:ph type="pic" sz="quarter" idx="22"/>
          </p:nvPr>
        </p:nvSpPr>
        <p:spPr/>
        <p:txBody>
          <a:bodyPr/>
          <a:lstStyle/>
          <a:p>
            <a:endParaRPr lang="en-DK"/>
          </a:p>
        </p:txBody>
      </p:sp>
      <p:sp>
        <p:nvSpPr>
          <p:cNvPr id="8" name="Picture Placeholder 7">
            <a:extLst>
              <a:ext uri="{FF2B5EF4-FFF2-40B4-BE49-F238E27FC236}">
                <a16:creationId xmlns:a16="http://schemas.microsoft.com/office/drawing/2014/main" id="{51F7BEDB-6080-580C-01C8-0E6D0CB8CFB1}"/>
              </a:ext>
            </a:extLst>
          </p:cNvPr>
          <p:cNvSpPr>
            <a:spLocks noGrp="1"/>
          </p:cNvSpPr>
          <p:nvPr>
            <p:ph type="pic" sz="quarter" idx="20"/>
          </p:nvPr>
        </p:nvSpPr>
        <p:spPr/>
        <p:txBody>
          <a:bodyPr/>
          <a:lstStyle/>
          <a:p>
            <a:endParaRPr lang="en-DK"/>
          </a:p>
        </p:txBody>
      </p:sp>
      <p:pic>
        <p:nvPicPr>
          <p:cNvPr id="15" name="Picture Placeholder 14">
            <a:extLst>
              <a:ext uri="{FF2B5EF4-FFF2-40B4-BE49-F238E27FC236}">
                <a16:creationId xmlns:a16="http://schemas.microsoft.com/office/drawing/2014/main" id="{43995C26-BB4B-68F7-36A4-9A1196EAB7E7}"/>
              </a:ext>
            </a:extLst>
          </p:cNvPr>
          <p:cNvPicPr>
            <a:picLocks noGrp="1" noChangeAspect="1"/>
          </p:cNvPicPr>
          <p:nvPr>
            <p:ph type="pic" sz="quarter" idx="13"/>
          </p:nvPr>
        </p:nvPicPr>
        <p:blipFill>
          <a:blip r:embed="rId4"/>
          <a:srcRect t="7289" b="7289"/>
          <a:stretch>
            <a:fillRect/>
          </a:stretch>
        </p:blipFill>
        <p:spPr/>
      </p:pic>
      <p:sp>
        <p:nvSpPr>
          <p:cNvPr id="20" name="Text Placeholder 3">
            <a:extLst>
              <a:ext uri="{FF2B5EF4-FFF2-40B4-BE49-F238E27FC236}">
                <a16:creationId xmlns:a16="http://schemas.microsoft.com/office/drawing/2014/main" id="{20515A06-ABA1-A8D4-C63E-7A53959F1C75}"/>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5"/>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911164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638DF220-57B9-96B0-0C06-15C0AC684BAC}"/>
              </a:ext>
            </a:extLst>
          </p:cNvPr>
          <p:cNvSpPr>
            <a:spLocks noGrp="1"/>
          </p:cNvSpPr>
          <p:nvPr>
            <p:ph type="title"/>
          </p:nvPr>
        </p:nvSpPr>
        <p:spPr/>
        <p:txBody>
          <a:bodyPr/>
          <a:lstStyle/>
          <a:p>
            <a:r>
              <a:rPr lang="en-GB" b="0" dirty="0"/>
              <a:t>Community resources</a:t>
            </a:r>
          </a:p>
        </p:txBody>
      </p:sp>
      <p:pic>
        <p:nvPicPr>
          <p:cNvPr id="74" name="Picture Placeholder 73">
            <a:extLst>
              <a:ext uri="{FF2B5EF4-FFF2-40B4-BE49-F238E27FC236}">
                <a16:creationId xmlns:a16="http://schemas.microsoft.com/office/drawing/2014/main" id="{5CF3AB5D-183A-B60A-65A4-FD71B600934E}"/>
              </a:ext>
            </a:extLst>
          </p:cNvPr>
          <p:cNvPicPr>
            <a:picLocks noGrp="1" noChangeAspect="1"/>
          </p:cNvPicPr>
          <p:nvPr>
            <p:ph type="pic" sz="quarter" idx="84"/>
          </p:nvPr>
        </p:nvPicPr>
        <p:blipFill>
          <a:blip r:embed="rId2"/>
          <a:srcRect l="10324" r="10324"/>
          <a:stretch>
            <a:fillRect/>
          </a:stretch>
        </p:blipFill>
        <p:spPr>
          <a:xfrm>
            <a:off x="19794538" y="4603750"/>
            <a:ext cx="3887787" cy="3919538"/>
          </a:xfrm>
        </p:spPr>
      </p:pic>
      <p:sp>
        <p:nvSpPr>
          <p:cNvPr id="31" name="Text Placeholder 30">
            <a:extLst>
              <a:ext uri="{FF2B5EF4-FFF2-40B4-BE49-F238E27FC236}">
                <a16:creationId xmlns:a16="http://schemas.microsoft.com/office/drawing/2014/main" id="{EA3D0C5B-234C-F01D-A743-0BAC2AE0EB25}"/>
              </a:ext>
            </a:extLst>
          </p:cNvPr>
          <p:cNvSpPr>
            <a:spLocks noGrp="1"/>
          </p:cNvSpPr>
          <p:nvPr>
            <p:ph type="body" sz="quarter" idx="86"/>
          </p:nvPr>
        </p:nvSpPr>
        <p:spPr>
          <a:xfrm>
            <a:off x="20323833" y="9486900"/>
            <a:ext cx="2830513" cy="397751"/>
          </a:xfrm>
        </p:spPr>
        <p:txBody>
          <a:bodyPr/>
          <a:lstStyle/>
          <a:p>
            <a:r>
              <a:rPr lang="en-GB" sz="3200" b="0" dirty="0">
                <a:latin typeface="Bitter Medium" pitchFamily="2" charset="77"/>
                <a:hlinkClick r:id="rId3"/>
              </a:rPr>
              <a:t>Use cases</a:t>
            </a:r>
            <a:endParaRPr lang="en-GB" sz="3200" b="0" dirty="0">
              <a:latin typeface="Bitter Medium" pitchFamily="2" charset="77"/>
            </a:endParaRPr>
          </a:p>
          <a:p>
            <a:endParaRPr lang="en-DK" sz="3200" b="0" dirty="0">
              <a:latin typeface="Bitter Medium" pitchFamily="2" charset="77"/>
            </a:endParaRPr>
          </a:p>
        </p:txBody>
      </p:sp>
      <p:pic>
        <p:nvPicPr>
          <p:cNvPr id="73" name="Picture Placeholder 72">
            <a:extLst>
              <a:ext uri="{FF2B5EF4-FFF2-40B4-BE49-F238E27FC236}">
                <a16:creationId xmlns:a16="http://schemas.microsoft.com/office/drawing/2014/main" id="{8CCB3FD4-8965-27A5-1B34-E12F8640AACC}"/>
              </a:ext>
            </a:extLst>
          </p:cNvPr>
          <p:cNvPicPr>
            <a:picLocks noGrp="1" noChangeAspect="1"/>
          </p:cNvPicPr>
          <p:nvPr>
            <p:ph type="pic" sz="quarter" idx="87"/>
          </p:nvPr>
        </p:nvPicPr>
        <p:blipFill>
          <a:blip r:embed="rId4"/>
          <a:srcRect l="10308" r="10308"/>
          <a:stretch>
            <a:fillRect/>
          </a:stretch>
        </p:blipFill>
        <p:spPr>
          <a:xfrm>
            <a:off x="15027275" y="4603750"/>
            <a:ext cx="3889375" cy="3919538"/>
          </a:xfrm>
        </p:spPr>
      </p:pic>
      <p:pic>
        <p:nvPicPr>
          <p:cNvPr id="71" name="Picture Placeholder 70">
            <a:extLst>
              <a:ext uri="{FF2B5EF4-FFF2-40B4-BE49-F238E27FC236}">
                <a16:creationId xmlns:a16="http://schemas.microsoft.com/office/drawing/2014/main" id="{E0158944-1BF0-74BA-66BF-17E9E1A2F0E5}"/>
              </a:ext>
            </a:extLst>
          </p:cNvPr>
          <p:cNvPicPr>
            <a:picLocks noGrp="1" noChangeAspect="1"/>
          </p:cNvPicPr>
          <p:nvPr>
            <p:ph type="pic" sz="quarter" idx="88"/>
          </p:nvPr>
        </p:nvPicPr>
        <p:blipFill>
          <a:blip r:embed="rId5"/>
          <a:srcRect l="10308" r="10308"/>
          <a:stretch>
            <a:fillRect/>
          </a:stretch>
        </p:blipFill>
        <p:spPr>
          <a:xfrm>
            <a:off x="10260013" y="4603750"/>
            <a:ext cx="3889375" cy="3919538"/>
          </a:xfrm>
        </p:spPr>
      </p:pic>
      <p:pic>
        <p:nvPicPr>
          <p:cNvPr id="69" name="Picture Placeholder 68">
            <a:extLst>
              <a:ext uri="{FF2B5EF4-FFF2-40B4-BE49-F238E27FC236}">
                <a16:creationId xmlns:a16="http://schemas.microsoft.com/office/drawing/2014/main" id="{F2E123CD-D3DE-93BD-CA78-21B5BF1CF41D}"/>
              </a:ext>
            </a:extLst>
          </p:cNvPr>
          <p:cNvPicPr>
            <a:picLocks noGrp="1" noChangeAspect="1"/>
          </p:cNvPicPr>
          <p:nvPr>
            <p:ph type="pic" sz="quarter" idx="89"/>
          </p:nvPr>
        </p:nvPicPr>
        <p:blipFill>
          <a:blip r:embed="rId6"/>
          <a:srcRect l="10308" r="10308"/>
          <a:stretch>
            <a:fillRect/>
          </a:stretch>
        </p:blipFill>
        <p:spPr>
          <a:xfrm>
            <a:off x="5492750" y="4603750"/>
            <a:ext cx="3889375" cy="3919538"/>
          </a:xfrm>
        </p:spPr>
      </p:pic>
      <p:pic>
        <p:nvPicPr>
          <p:cNvPr id="67" name="Picture Placeholder 66">
            <a:extLst>
              <a:ext uri="{FF2B5EF4-FFF2-40B4-BE49-F238E27FC236}">
                <a16:creationId xmlns:a16="http://schemas.microsoft.com/office/drawing/2014/main" id="{C4B4E727-03D0-A3A5-7BF3-C3780134D8CB}"/>
              </a:ext>
            </a:extLst>
          </p:cNvPr>
          <p:cNvPicPr>
            <a:picLocks noGrp="1" noChangeAspect="1"/>
          </p:cNvPicPr>
          <p:nvPr>
            <p:ph type="pic" sz="quarter" idx="90"/>
          </p:nvPr>
        </p:nvPicPr>
        <p:blipFill>
          <a:blip r:embed="rId7"/>
          <a:srcRect l="10324" r="10324"/>
          <a:stretch>
            <a:fillRect/>
          </a:stretch>
        </p:blipFill>
        <p:spPr>
          <a:xfrm>
            <a:off x="727075" y="4603750"/>
            <a:ext cx="3887788" cy="3919538"/>
          </a:xfrm>
        </p:spPr>
      </p:pic>
      <p:sp>
        <p:nvSpPr>
          <p:cNvPr id="37" name="Text Placeholder 36">
            <a:extLst>
              <a:ext uri="{FF2B5EF4-FFF2-40B4-BE49-F238E27FC236}">
                <a16:creationId xmlns:a16="http://schemas.microsoft.com/office/drawing/2014/main" id="{AD1FB8AB-FFCE-E4ED-889A-3892FECD3A62}"/>
              </a:ext>
            </a:extLst>
          </p:cNvPr>
          <p:cNvSpPr>
            <a:spLocks noGrp="1"/>
          </p:cNvSpPr>
          <p:nvPr>
            <p:ph type="body" sz="quarter" idx="92"/>
          </p:nvPr>
        </p:nvSpPr>
        <p:spPr>
          <a:xfrm>
            <a:off x="15552274" y="9486900"/>
            <a:ext cx="2830513" cy="849796"/>
          </a:xfrm>
        </p:spPr>
        <p:txBody>
          <a:bodyPr/>
          <a:lstStyle/>
          <a:p>
            <a:r>
              <a:rPr lang="en-GB" sz="3200" b="0" dirty="0">
                <a:latin typeface="Bitter Medium" pitchFamily="2" charset="77"/>
                <a:hlinkClick r:id="rId3"/>
              </a:rPr>
              <a:t>Powerpoint slides about GBIF and SAM</a:t>
            </a:r>
            <a:endParaRPr lang="en-GB" sz="3200" b="0" dirty="0">
              <a:latin typeface="Bitter Medium" pitchFamily="2" charset="77"/>
            </a:endParaRPr>
          </a:p>
        </p:txBody>
      </p:sp>
      <p:sp>
        <p:nvSpPr>
          <p:cNvPr id="39" name="Text Placeholder 38">
            <a:extLst>
              <a:ext uri="{FF2B5EF4-FFF2-40B4-BE49-F238E27FC236}">
                <a16:creationId xmlns:a16="http://schemas.microsoft.com/office/drawing/2014/main" id="{3D0E1A8A-71D6-1B14-2124-2DFA2680BE1A}"/>
              </a:ext>
            </a:extLst>
          </p:cNvPr>
          <p:cNvSpPr>
            <a:spLocks noGrp="1"/>
          </p:cNvSpPr>
          <p:nvPr>
            <p:ph type="body" sz="quarter" idx="94"/>
          </p:nvPr>
        </p:nvSpPr>
        <p:spPr>
          <a:xfrm>
            <a:off x="10780715" y="9480567"/>
            <a:ext cx="2830513" cy="397751"/>
          </a:xfrm>
        </p:spPr>
        <p:txBody>
          <a:bodyPr/>
          <a:lstStyle/>
          <a:p>
            <a:r>
              <a:rPr lang="en-GB" sz="3200" b="0" dirty="0">
                <a:latin typeface="Bitter Medium" pitchFamily="2" charset="77"/>
                <a:hlinkClick r:id="rId3"/>
              </a:rPr>
              <a:t>Quarterly zoom meeting</a:t>
            </a:r>
            <a:endParaRPr lang="en-GB" sz="3200" b="0" dirty="0">
              <a:latin typeface="Bitter Medium" pitchFamily="2" charset="77"/>
            </a:endParaRPr>
          </a:p>
          <a:p>
            <a:endParaRPr lang="en-DK" sz="3200" b="0" dirty="0">
              <a:latin typeface="Bitter Medium" pitchFamily="2" charset="77"/>
            </a:endParaRPr>
          </a:p>
        </p:txBody>
      </p:sp>
      <p:sp>
        <p:nvSpPr>
          <p:cNvPr id="41" name="Text Placeholder 40">
            <a:extLst>
              <a:ext uri="{FF2B5EF4-FFF2-40B4-BE49-F238E27FC236}">
                <a16:creationId xmlns:a16="http://schemas.microsoft.com/office/drawing/2014/main" id="{BEDDB6DA-34EC-F0F0-01C1-CCC4BBC529AE}"/>
              </a:ext>
            </a:extLst>
          </p:cNvPr>
          <p:cNvSpPr>
            <a:spLocks noGrp="1"/>
          </p:cNvSpPr>
          <p:nvPr>
            <p:ph type="body" sz="quarter" idx="96"/>
          </p:nvPr>
        </p:nvSpPr>
        <p:spPr>
          <a:xfrm>
            <a:off x="6009156" y="9480567"/>
            <a:ext cx="2830513" cy="397751"/>
          </a:xfrm>
        </p:spPr>
        <p:txBody>
          <a:bodyPr/>
          <a:lstStyle/>
          <a:p>
            <a:r>
              <a:rPr lang="en-GB" sz="3200" b="0" dirty="0">
                <a:latin typeface="Bitter Medium" pitchFamily="2" charset="77"/>
                <a:hlinkClick r:id="rId3"/>
              </a:rPr>
              <a:t>Mailing list</a:t>
            </a:r>
            <a:endParaRPr lang="en-GB" sz="3200" b="0" dirty="0">
              <a:latin typeface="Bitter Medium" pitchFamily="2" charset="77"/>
            </a:endParaRPr>
          </a:p>
        </p:txBody>
      </p:sp>
      <p:sp>
        <p:nvSpPr>
          <p:cNvPr id="43" name="Text Placeholder 42">
            <a:extLst>
              <a:ext uri="{FF2B5EF4-FFF2-40B4-BE49-F238E27FC236}">
                <a16:creationId xmlns:a16="http://schemas.microsoft.com/office/drawing/2014/main" id="{A5CCE2ED-8F74-CA31-E6BF-E076BEBDC1D0}"/>
              </a:ext>
            </a:extLst>
          </p:cNvPr>
          <p:cNvSpPr>
            <a:spLocks noGrp="1"/>
          </p:cNvSpPr>
          <p:nvPr>
            <p:ph type="body" sz="quarter" idx="98"/>
          </p:nvPr>
        </p:nvSpPr>
        <p:spPr>
          <a:xfrm>
            <a:off x="1272522" y="9476313"/>
            <a:ext cx="2795588" cy="397751"/>
          </a:xfrm>
        </p:spPr>
        <p:txBody>
          <a:bodyPr/>
          <a:lstStyle/>
          <a:p>
            <a:r>
              <a:rPr lang="en-GB" sz="3200" b="0" dirty="0">
                <a:latin typeface="Bitter Medium" pitchFamily="2" charset="77"/>
                <a:hlinkClick r:id="rId3"/>
              </a:rPr>
              <a:t>GitHub</a:t>
            </a:r>
            <a:endParaRPr lang="en-GB" sz="3200" b="0" dirty="0">
              <a:latin typeface="Bitter Medium" pitchFamily="2" charset="77"/>
            </a:endParaRPr>
          </a:p>
        </p:txBody>
      </p:sp>
      <p:sp>
        <p:nvSpPr>
          <p:cNvPr id="75" name="Text Placeholder 3">
            <a:extLst>
              <a:ext uri="{FF2B5EF4-FFF2-40B4-BE49-F238E27FC236}">
                <a16:creationId xmlns:a16="http://schemas.microsoft.com/office/drawing/2014/main" id="{57A153EA-71DB-8107-A888-D1B05102EED7}"/>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8"/>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387549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normAutofit/>
          </a:bodyPr>
          <a:lstStyle/>
          <a:p>
            <a:r>
              <a:rPr lang="en-GB" dirty="0"/>
              <a:t>Biological surveys and monitoring</a:t>
            </a:r>
            <a:endParaRPr lang="en-DK" dirty="0"/>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dirty="0"/>
              <a:t>Learn more!</a:t>
            </a:r>
          </a:p>
        </p:txBody>
      </p:sp>
      <p:sp>
        <p:nvSpPr>
          <p:cNvPr id="2" name="Text Placeholder 3">
            <a:extLst>
              <a:ext uri="{FF2B5EF4-FFF2-40B4-BE49-F238E27FC236}">
                <a16:creationId xmlns:a16="http://schemas.microsoft.com/office/drawing/2014/main" id="{80A433D3-33E8-B1CD-381F-B405BD6E229C}"/>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gbif.org/sam</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7" name="Graphic 6">
            <a:extLst>
              <a:ext uri="{FF2B5EF4-FFF2-40B4-BE49-F238E27FC236}">
                <a16:creationId xmlns:a16="http://schemas.microsoft.com/office/drawing/2014/main" id="{A4B66CA4-9F85-007B-6BB4-00804AF340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069070" y="3515370"/>
            <a:ext cx="7764759" cy="7764759"/>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 de Office</Template>
  <TotalTime>4637</TotalTime>
  <Words>411</Words>
  <Application>Microsoft Macintosh PowerPoint</Application>
  <PresentationFormat>Custom</PresentationFormat>
  <Paragraphs>52</Paragraphs>
  <Slides>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Rubik Medium</vt:lpstr>
      <vt:lpstr>Bitter Medium</vt:lpstr>
      <vt:lpstr>Rubik SemiBold</vt:lpstr>
      <vt:lpstr>Bitter SemiBold</vt:lpstr>
      <vt:lpstr>Bitter</vt:lpstr>
      <vt:lpstr>Rubik</vt:lpstr>
      <vt:lpstr>Tema de Office</vt:lpstr>
      <vt:lpstr>PowerPoint Presentation</vt:lpstr>
      <vt:lpstr>Biological surveys and monitoring</vt:lpstr>
      <vt:lpstr>Biological surveys and monitoring</vt:lpstr>
      <vt:lpstr>Featured data uses about survey and monitoring data</vt:lpstr>
      <vt:lpstr>Guides</vt:lpstr>
      <vt:lpstr>Featured datasets about survey and monitoring data</vt:lpstr>
      <vt:lpstr>Featured publishers of survey and monitoring data</vt:lpstr>
      <vt:lpstr>Community resources</vt:lpstr>
      <vt:lpstr>Biological surveys and monitoring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24</cp:revision>
  <dcterms:created xsi:type="dcterms:W3CDTF">2025-06-24T13:49:25Z</dcterms:created>
  <dcterms:modified xsi:type="dcterms:W3CDTF">2025-09-10T10:51:40Z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